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58" r:id="rId4"/>
    <p:sldId id="259" r:id="rId5"/>
    <p:sldId id="269" r:id="rId6"/>
    <p:sldId id="268" r:id="rId7"/>
    <p:sldId id="265" r:id="rId8"/>
    <p:sldId id="260" r:id="rId9"/>
    <p:sldId id="261" r:id="rId10"/>
    <p:sldId id="262" r:id="rId11"/>
    <p:sldId id="270" r:id="rId12"/>
    <p:sldId id="263" r:id="rId13"/>
    <p:sldId id="264" r:id="rId14"/>
    <p:sldId id="267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70B4-A64A-4D30-B615-6FF2B3327D4E}" type="datetimeFigureOut">
              <a:rPr lang="en-US" smtClean="0"/>
              <a:t>07-Apr-15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58C6-2FB0-46D2-AB9B-9F7922AA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19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3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2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48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4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7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8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6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8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50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66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6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07-Apr-15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07-Apr-15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07-Apr-15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07-Apr-15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07-Apr-15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07-Apr-15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07-Apr-15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07-Apr-15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07-Apr-15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07-Apr-15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07-Apr-15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/>
              <a:t>07-Apr-15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EagleSat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Flight 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 Sabliny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4000" t="59905" r="18929" b="21809"/>
          <a:stretch/>
        </p:blipFill>
        <p:spPr>
          <a:xfrm>
            <a:off x="628650" y="1813075"/>
            <a:ext cx="7886700" cy="4376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5842" y="1813075"/>
            <a:ext cx="4415589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– </a:t>
            </a:r>
            <a:r>
              <a:rPr lang="en-US" dirty="0" smtClean="0"/>
              <a:t>Playback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3687" t="9712" r="33849" b="72799"/>
          <a:stretch/>
        </p:blipFill>
        <p:spPr>
          <a:xfrm>
            <a:off x="2052083" y="1913861"/>
            <a:ext cx="5039834" cy="4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3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Iprototyp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138" y="195263"/>
            <a:ext cx="8695341" cy="6402860"/>
          </a:xfrm>
        </p:spPr>
      </p:pic>
    </p:spTree>
    <p:extLst>
      <p:ext uri="{BB962C8B-B14F-4D97-AF65-F5344CB8AC3E}">
        <p14:creationId xmlns:p14="http://schemas.microsoft.com/office/powerpoint/2010/main" val="39746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Progress Made:</a:t>
            </a:r>
          </a:p>
          <a:p>
            <a:pPr lvl="1"/>
            <a:r>
              <a:rPr lang="en-US" dirty="0"/>
              <a:t>GUI prototype completed</a:t>
            </a:r>
          </a:p>
          <a:p>
            <a:pPr lvl="1"/>
            <a:r>
              <a:rPr lang="en-US" dirty="0"/>
              <a:t>Parsed the packet format currently available</a:t>
            </a:r>
          </a:p>
          <a:p>
            <a:pPr lvl="1"/>
            <a:r>
              <a:rPr lang="en-US" dirty="0"/>
              <a:t>High level design</a:t>
            </a:r>
          </a:p>
          <a:p>
            <a:pPr lvl="2"/>
            <a:r>
              <a:rPr lang="en-US" u="sng" dirty="0"/>
              <a:t>U</a:t>
            </a:r>
            <a:r>
              <a:rPr lang="en-US" dirty="0"/>
              <a:t>nified </a:t>
            </a:r>
            <a:r>
              <a:rPr lang="en-US" u="sng" dirty="0"/>
              <a:t>M</a:t>
            </a:r>
            <a:r>
              <a:rPr lang="en-US" dirty="0"/>
              <a:t>odeling </a:t>
            </a:r>
            <a:r>
              <a:rPr lang="en-US" u="sng" dirty="0"/>
              <a:t>L</a:t>
            </a:r>
            <a:r>
              <a:rPr lang="en-US" dirty="0"/>
              <a:t>anguage (UML) Models</a:t>
            </a:r>
          </a:p>
          <a:p>
            <a:pPr lvl="1"/>
            <a:r>
              <a:rPr lang="en-US" dirty="0"/>
              <a:t>Verified the serial connection interface with Arduino to MATLAB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Be Completed:</a:t>
            </a:r>
          </a:p>
          <a:p>
            <a:pPr lvl="1"/>
            <a:r>
              <a:rPr lang="en-US" dirty="0"/>
              <a:t>Code Construction</a:t>
            </a:r>
          </a:p>
          <a:p>
            <a:pPr lvl="2"/>
            <a:r>
              <a:rPr lang="en-US" dirty="0"/>
              <a:t>Data Parsing</a:t>
            </a:r>
          </a:p>
          <a:p>
            <a:pPr lvl="2"/>
            <a:r>
              <a:rPr lang="en-US" dirty="0"/>
              <a:t>Data Analysis</a:t>
            </a:r>
          </a:p>
          <a:p>
            <a:pPr lvl="2"/>
            <a:r>
              <a:rPr lang="en-US" dirty="0"/>
              <a:t>Function Callbacks</a:t>
            </a:r>
          </a:p>
          <a:p>
            <a:pPr lvl="1"/>
            <a:r>
              <a:rPr lang="en-US" dirty="0"/>
              <a:t>Integration of code within the GUI</a:t>
            </a:r>
          </a:p>
          <a:p>
            <a:pPr lvl="1"/>
            <a:r>
              <a:rPr lang="en-US" dirty="0"/>
              <a:t>Test runs of GUI with completed code</a:t>
            </a:r>
          </a:p>
          <a:p>
            <a:pPr lvl="1"/>
            <a:r>
              <a:rPr lang="en-US" dirty="0"/>
              <a:t>Verify the serial connection interface with TNC to MATLAB</a:t>
            </a:r>
          </a:p>
        </p:txBody>
      </p:sp>
    </p:spTree>
    <p:extLst>
      <p:ext uri="{BB962C8B-B14F-4D97-AF65-F5344CB8AC3E}">
        <p14:creationId xmlns:p14="http://schemas.microsoft.com/office/powerpoint/2010/main" val="6509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Stretch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memory error locations</a:t>
            </a:r>
            <a:endParaRPr lang="en-US" dirty="0"/>
          </a:p>
          <a:p>
            <a:r>
              <a:rPr lang="en-US" dirty="0" smtClean="0"/>
              <a:t>Generate trend reports</a:t>
            </a:r>
            <a:endParaRPr lang="en-US" dirty="0"/>
          </a:p>
          <a:p>
            <a:pPr lvl="1"/>
            <a:r>
              <a:rPr lang="en-US" dirty="0" smtClean="0"/>
              <a:t>Graphs of data over time (e.g. weekly, monthly, quarterly, yearly)</a:t>
            </a:r>
            <a:endParaRPr lang="en-US" dirty="0"/>
          </a:p>
          <a:p>
            <a:r>
              <a:rPr lang="en-US" dirty="0" smtClean="0"/>
              <a:t>Model/map of </a:t>
            </a:r>
            <a:r>
              <a:rPr lang="en-US" dirty="0"/>
              <a:t>orbital </a:t>
            </a:r>
            <a:r>
              <a:rPr lang="en-US" dirty="0" smtClean="0"/>
              <a:t>decay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 Organization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9316" y="1825625"/>
            <a:ext cx="20453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Flight Operations</a:t>
            </a:r>
          </a:p>
          <a:p>
            <a:pPr algn="ctr"/>
            <a:r>
              <a:rPr lang="en-US" dirty="0" smtClean="0"/>
              <a:t>Team Lead:</a:t>
            </a:r>
          </a:p>
          <a:p>
            <a:pPr algn="ctr"/>
            <a:r>
              <a:rPr lang="en-US" dirty="0" smtClean="0"/>
              <a:t>Mo Sabliny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3948" y="4145638"/>
            <a:ext cx="204536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Flight Dynamics</a:t>
            </a:r>
          </a:p>
          <a:p>
            <a:pPr algn="ctr"/>
            <a:r>
              <a:rPr lang="en-US" dirty="0"/>
              <a:t>Team Members:</a:t>
            </a:r>
          </a:p>
          <a:p>
            <a:pPr algn="ctr"/>
            <a:r>
              <a:rPr lang="en-US" dirty="0"/>
              <a:t>Alex Benz</a:t>
            </a:r>
          </a:p>
          <a:p>
            <a:pPr algn="ctr"/>
            <a:r>
              <a:rPr lang="en-US" dirty="0"/>
              <a:t>Christina Halverson</a:t>
            </a:r>
          </a:p>
          <a:p>
            <a:pPr algn="ctr"/>
            <a:r>
              <a:rPr lang="en-US" dirty="0"/>
              <a:t>Hunter </a:t>
            </a:r>
            <a:r>
              <a:rPr lang="en-US" dirty="0" err="1"/>
              <a:t>McCraw</a:t>
            </a:r>
            <a:endParaRPr lang="en-US" dirty="0"/>
          </a:p>
          <a:p>
            <a:pPr algn="ctr"/>
            <a:r>
              <a:rPr lang="en-US" dirty="0"/>
              <a:t>Walker Herring</a:t>
            </a:r>
          </a:p>
          <a:p>
            <a:pPr algn="ctr"/>
            <a:r>
              <a:rPr lang="en-US" dirty="0"/>
              <a:t>Zachary </a:t>
            </a:r>
            <a:r>
              <a:rPr lang="en-US" dirty="0" err="1"/>
              <a:t>Henney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94684" y="4145638"/>
            <a:ext cx="204536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Ground Software</a:t>
            </a:r>
          </a:p>
          <a:p>
            <a:pPr algn="ctr"/>
            <a:r>
              <a:rPr lang="en-US" dirty="0" smtClean="0"/>
              <a:t>Team Members:</a:t>
            </a:r>
          </a:p>
          <a:p>
            <a:pPr algn="ctr"/>
            <a:r>
              <a:rPr lang="en-US" dirty="0" smtClean="0"/>
              <a:t>Adrienne Rector</a:t>
            </a:r>
          </a:p>
          <a:p>
            <a:pPr algn="ctr"/>
            <a:r>
              <a:rPr lang="en-US" dirty="0" smtClean="0"/>
              <a:t>Madison Padilla</a:t>
            </a:r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2484013" y="2791576"/>
            <a:ext cx="1396683" cy="13114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H="1">
            <a:off x="5075314" y="2791576"/>
            <a:ext cx="1396683" cy="13114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0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NASA:</a:t>
            </a:r>
          </a:p>
          <a:p>
            <a:pPr lvl="1"/>
            <a:r>
              <a:rPr lang="en-US" dirty="0"/>
              <a:t>Altitude at apogee: 810 km</a:t>
            </a:r>
          </a:p>
          <a:p>
            <a:pPr lvl="1"/>
            <a:r>
              <a:rPr lang="en-US" dirty="0"/>
              <a:t>Altitude at perigee: 450 km</a:t>
            </a:r>
          </a:p>
          <a:p>
            <a:pPr lvl="1"/>
            <a:r>
              <a:rPr lang="en-US" dirty="0"/>
              <a:t>Inclination: 99.72 degrees</a:t>
            </a:r>
          </a:p>
          <a:p>
            <a:pPr lvl="1"/>
            <a:r>
              <a:rPr lang="en-US" dirty="0"/>
              <a:t>Mean Local Time of Ascending Node: 13:25</a:t>
            </a:r>
          </a:p>
          <a:p>
            <a:r>
              <a:rPr lang="en-US" dirty="0"/>
              <a:t>Analysis in </a:t>
            </a:r>
            <a:r>
              <a:rPr lang="en-US" u="sng" dirty="0"/>
              <a:t>S</a:t>
            </a:r>
            <a:r>
              <a:rPr lang="en-US" dirty="0"/>
              <a:t>ystems </a:t>
            </a:r>
            <a:r>
              <a:rPr lang="en-US" u="sng" dirty="0"/>
              <a:t>T</a:t>
            </a:r>
            <a:r>
              <a:rPr lang="en-US" dirty="0"/>
              <a:t>ool </a:t>
            </a:r>
            <a:r>
              <a:rPr lang="en-US" u="sng" dirty="0"/>
              <a:t>K</a:t>
            </a:r>
            <a:r>
              <a:rPr lang="en-US" dirty="0"/>
              <a:t>it 10 (STK)</a:t>
            </a:r>
          </a:p>
        </p:txBody>
      </p:sp>
    </p:spTree>
    <p:extLst>
      <p:ext uri="{BB962C8B-B14F-4D97-AF65-F5344CB8AC3E}">
        <p14:creationId xmlns:p14="http://schemas.microsoft.com/office/powerpoint/2010/main" val="40155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STK </a:t>
            </a:r>
            <a:r>
              <a:rPr lang="en-US" dirty="0" smtClean="0"/>
              <a:t>Analysis -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Passes over Ground Station (located in AXFAB)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/>
              </a:rPr>
              <a:t>3 to 6 passes per day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/>
              </a:rPr>
              <a:t>2-3 passes within ~1-2 hours, separated by ~8-10 hours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/>
              </a:rPr>
              <a:t>Mean </a:t>
            </a:r>
            <a:r>
              <a:rPr lang="en-US" dirty="0"/>
              <a:t>Coverage Time: Approx. 10 minutes</a:t>
            </a:r>
          </a:p>
        </p:txBody>
      </p:sp>
    </p:spTree>
    <p:extLst>
      <p:ext uri="{BB962C8B-B14F-4D97-AF65-F5344CB8AC3E}">
        <p14:creationId xmlns:p14="http://schemas.microsoft.com/office/powerpoint/2010/main" val="5463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STK – Coverage for EagleSat-1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8346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Example</a:t>
            </a:r>
            <a:r>
              <a:rPr lang="en-US" sz="3300" dirty="0" smtClean="0">
                <a:latin typeface="Calibri" charset="0"/>
              </a:rPr>
              <a:t> of STK coverage generation file</a:t>
            </a:r>
          </a:p>
          <a:p>
            <a:pPr marL="0" indent="0">
              <a:buNone/>
            </a:pPr>
            <a:endParaRPr lang="en-US" sz="1200" dirty="0">
              <a:latin typeface="Calibri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 Access       </a:t>
            </a:r>
            <a:r>
              <a:rPr lang="en-US" sz="1800" dirty="0">
                <a:latin typeface="Calibri" charset="0"/>
              </a:rPr>
              <a:t>Access Start (UTCG)          </a:t>
            </a:r>
            <a:r>
              <a:rPr lang="en-US" sz="1800" dirty="0" smtClean="0">
                <a:latin typeface="Calibri" charset="0"/>
              </a:rPr>
              <a:t>       Access </a:t>
            </a:r>
            <a:r>
              <a:rPr lang="en-US" sz="1800" dirty="0">
                <a:latin typeface="Calibri" charset="0"/>
              </a:rPr>
              <a:t>End (UTCG)    </a:t>
            </a:r>
            <a:r>
              <a:rPr lang="en-US" sz="1800" dirty="0" smtClean="0">
                <a:latin typeface="Calibri" charset="0"/>
              </a:rPr>
              <a:t>  Duration </a:t>
            </a:r>
            <a:r>
              <a:rPr lang="en-US" sz="1800" dirty="0">
                <a:latin typeface="Calibri" charset="0"/>
              </a:rPr>
              <a:t>(sec) </a:t>
            </a:r>
            <a:r>
              <a:rPr lang="en-US" sz="1800" dirty="0" smtClean="0">
                <a:latin typeface="Calibri" charset="0"/>
              </a:rPr>
              <a:t> Asset </a:t>
            </a:r>
            <a:r>
              <a:rPr lang="en-US" sz="1800" dirty="0">
                <a:latin typeface="Calibri" charset="0"/>
              </a:rPr>
              <a:t>Full Name</a:t>
            </a:r>
          </a:p>
          <a:p>
            <a:pPr marL="0" indent="0">
              <a:buNone/>
            </a:pPr>
            <a:r>
              <a:rPr lang="en-US" sz="1800" dirty="0">
                <a:latin typeface="Calibri" charset="0"/>
              </a:rPr>
              <a:t>      </a:t>
            </a:r>
            <a:r>
              <a:rPr lang="en-US" sz="1800" dirty="0" smtClean="0">
                <a:latin typeface="Calibri" charset="0"/>
              </a:rPr>
              <a:t> </a:t>
            </a:r>
            <a:r>
              <a:rPr lang="en-US" sz="1800" dirty="0">
                <a:latin typeface="Calibri" charset="0"/>
              </a:rPr>
              <a:t>------   </a:t>
            </a:r>
            <a:r>
              <a:rPr lang="en-US" sz="1800" dirty="0" smtClean="0">
                <a:latin typeface="Calibri" charset="0"/>
              </a:rPr>
              <a:t>      </a:t>
            </a:r>
            <a:r>
              <a:rPr lang="en-US" sz="1800" dirty="0">
                <a:latin typeface="Calibri" charset="0"/>
              </a:rPr>
              <a:t>------------------------    </a:t>
            </a:r>
            <a:r>
              <a:rPr lang="en-US" sz="1800" dirty="0" smtClean="0">
                <a:latin typeface="Calibri" charset="0"/>
              </a:rPr>
              <a:t>                ------------------------           </a:t>
            </a:r>
            <a:r>
              <a:rPr lang="en-US" sz="1800" dirty="0">
                <a:latin typeface="Calibri" charset="0"/>
              </a:rPr>
              <a:t>--------------  </a:t>
            </a:r>
            <a:r>
              <a:rPr lang="en-US" sz="1800" dirty="0" smtClean="0">
                <a:latin typeface="Calibri" charset="0"/>
              </a:rPr>
              <a:t>     ---------------</a:t>
            </a:r>
            <a:endParaRPr lang="en-US" sz="1800" dirty="0">
              <a:latin typeface="Calibri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charset="0"/>
              </a:rPr>
              <a:t>          </a:t>
            </a:r>
            <a:r>
              <a:rPr lang="en-US" sz="1800" dirty="0" smtClean="0">
                <a:latin typeface="Calibri" charset="0"/>
              </a:rPr>
              <a:t>   1    </a:t>
            </a:r>
            <a:r>
              <a:rPr lang="en-US" sz="1800" dirty="0">
                <a:latin typeface="Calibri" charset="0"/>
              </a:rPr>
              <a:t>16 Nov 2016 20:24:18.001    16 Nov 2016 20:35:08.306      </a:t>
            </a:r>
            <a:r>
              <a:rPr lang="en-US" sz="1800" dirty="0" smtClean="0">
                <a:latin typeface="Calibri" charset="0"/>
              </a:rPr>
              <a:t>650.304          </a:t>
            </a:r>
            <a:r>
              <a:rPr lang="en-US" sz="1800" dirty="0">
                <a:latin typeface="Calibri" charset="0"/>
              </a:rPr>
              <a:t>Facility1      </a:t>
            </a:r>
          </a:p>
          <a:p>
            <a:pPr marL="0" indent="0">
              <a:buNone/>
            </a:pPr>
            <a:r>
              <a:rPr lang="en-US" sz="1800" dirty="0">
                <a:latin typeface="Calibri" charset="0"/>
              </a:rPr>
              <a:t>             </a:t>
            </a:r>
            <a:r>
              <a:rPr lang="en-US" sz="1800" dirty="0" smtClean="0">
                <a:latin typeface="Calibri" charset="0"/>
              </a:rPr>
              <a:t>2    </a:t>
            </a:r>
            <a:r>
              <a:rPr lang="en-US" sz="1800" dirty="0">
                <a:latin typeface="Calibri" charset="0"/>
              </a:rPr>
              <a:t>16 Nov 2016 22:04:43.822    16 Nov 2016 22:07:50.969      </a:t>
            </a:r>
            <a:r>
              <a:rPr lang="en-US" sz="1800" dirty="0" smtClean="0">
                <a:latin typeface="Calibri" charset="0"/>
              </a:rPr>
              <a:t>187.148          Facility1      </a:t>
            </a:r>
            <a:endParaRPr lang="en-US" sz="1800" dirty="0">
              <a:latin typeface="Calibri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charset="0"/>
              </a:rPr>
              <a:t>             </a:t>
            </a:r>
            <a:r>
              <a:rPr lang="en-US" sz="1800" dirty="0" smtClean="0">
                <a:latin typeface="Calibri" charset="0"/>
              </a:rPr>
              <a:t>3    </a:t>
            </a:r>
            <a:r>
              <a:rPr lang="en-US" sz="1800" dirty="0">
                <a:latin typeface="Calibri" charset="0"/>
              </a:rPr>
              <a:t>17 Nov 2016 08:14:33.840    17 Nov 2016 08:27:12.472      </a:t>
            </a:r>
            <a:r>
              <a:rPr lang="en-US" sz="1800" dirty="0" smtClean="0">
                <a:latin typeface="Calibri" charset="0"/>
              </a:rPr>
              <a:t>758.632          Facility1      </a:t>
            </a:r>
            <a:endParaRPr lang="en-US" sz="1800" dirty="0">
              <a:latin typeface="Calibri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charset="0"/>
              </a:rPr>
              <a:t>             </a:t>
            </a:r>
            <a:r>
              <a:rPr lang="en-US" sz="1800" dirty="0" smtClean="0">
                <a:latin typeface="Calibri" charset="0"/>
              </a:rPr>
              <a:t>4    </a:t>
            </a:r>
            <a:r>
              <a:rPr lang="en-US" sz="1800" dirty="0">
                <a:latin typeface="Calibri" charset="0"/>
              </a:rPr>
              <a:t>17 Nov 2016 09:50:15.444    17 Nov 2016 10:03:37.207      </a:t>
            </a:r>
            <a:r>
              <a:rPr lang="en-US" sz="1800" dirty="0" smtClean="0">
                <a:latin typeface="Calibri" charset="0"/>
              </a:rPr>
              <a:t>801.764          Facility1      </a:t>
            </a:r>
            <a:endParaRPr lang="en-US" sz="1800" dirty="0">
              <a:latin typeface="Calibri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charset="0"/>
              </a:rPr>
              <a:t>             </a:t>
            </a:r>
            <a:r>
              <a:rPr lang="en-US" sz="1800" dirty="0" smtClean="0">
                <a:latin typeface="Calibri" charset="0"/>
              </a:rPr>
              <a:t>5    </a:t>
            </a:r>
            <a:r>
              <a:rPr lang="en-US" sz="1800" dirty="0">
                <a:latin typeface="Calibri" charset="0"/>
              </a:rPr>
              <a:t>17 Nov 2016 11:30:26.896    17 Nov 2016 11:32:48.717      </a:t>
            </a:r>
            <a:r>
              <a:rPr lang="en-US" sz="1800" dirty="0" smtClean="0">
                <a:latin typeface="Calibri" charset="0"/>
              </a:rPr>
              <a:t>141.821          Facility1      </a:t>
            </a:r>
            <a:endParaRPr lang="en-US" sz="1800" dirty="0">
              <a:latin typeface="Calibri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charset="0"/>
              </a:rPr>
              <a:t>             </a:t>
            </a:r>
            <a:r>
              <a:rPr lang="en-US" sz="1800" dirty="0" smtClean="0">
                <a:latin typeface="Calibri" charset="0"/>
              </a:rPr>
              <a:t>6    </a:t>
            </a:r>
            <a:r>
              <a:rPr lang="en-US" sz="1800" dirty="0">
                <a:latin typeface="Calibri" charset="0"/>
              </a:rPr>
              <a:t>17 Nov 2016 19:09:18.971    17 Nov 2016 19:17:30.867      </a:t>
            </a:r>
            <a:r>
              <a:rPr lang="en-US" sz="1800" dirty="0" smtClean="0">
                <a:latin typeface="Calibri" charset="0"/>
              </a:rPr>
              <a:t>491.896          Facility1      </a:t>
            </a:r>
            <a:endParaRPr lang="en-US" sz="1800" dirty="0">
              <a:latin typeface="Calibri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02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STK Analysis </a:t>
            </a:r>
            <a:r>
              <a:rPr lang="en-US" dirty="0" smtClean="0"/>
              <a:t>– Eclipse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Eclipse Analysis</a:t>
            </a:r>
          </a:p>
          <a:p>
            <a:pPr lvl="1"/>
            <a:r>
              <a:rPr lang="en-US" dirty="0"/>
              <a:t>Orbital Period of 97 min 15 sec</a:t>
            </a:r>
          </a:p>
          <a:p>
            <a:pPr lvl="1"/>
            <a:r>
              <a:rPr lang="fr-FR" dirty="0"/>
              <a:t>Eclipse duration: 70 sec - 36 </a:t>
            </a:r>
            <a:r>
              <a:rPr lang="fr-FR" dirty="0" smtClean="0"/>
              <a:t>min</a:t>
            </a:r>
          </a:p>
          <a:p>
            <a:pPr lvl="1"/>
            <a:r>
              <a:rPr lang="fr-FR" dirty="0" err="1" smtClean="0"/>
              <a:t>Example</a:t>
            </a:r>
            <a:r>
              <a:rPr lang="fr-FR" dirty="0" smtClean="0"/>
              <a:t> of STK </a:t>
            </a:r>
            <a:r>
              <a:rPr lang="fr-FR" dirty="0" err="1" smtClean="0"/>
              <a:t>eclipse</a:t>
            </a:r>
            <a:r>
              <a:rPr lang="fr-FR" dirty="0" smtClean="0"/>
              <a:t> </a:t>
            </a:r>
            <a:r>
              <a:rPr lang="fr-FR" dirty="0" err="1" smtClean="0"/>
              <a:t>summary</a:t>
            </a:r>
            <a:r>
              <a:rPr lang="fr-FR" dirty="0" smtClean="0"/>
              <a:t>: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en-US" sz="1800" dirty="0"/>
              <a:t>Eclipse Start Time (UTCG)	Eclipse End Time (UTCG)	Duration (sec)</a:t>
            </a:r>
          </a:p>
          <a:p>
            <a:pPr marL="0" indent="0">
              <a:buNone/>
            </a:pPr>
            <a:r>
              <a:rPr lang="en-US" sz="1800" dirty="0"/>
              <a:t>---------------------------------	--------------------------------	------------------</a:t>
            </a:r>
          </a:p>
          <a:p>
            <a:pPr marL="0" indent="0">
              <a:buNone/>
            </a:pPr>
            <a:r>
              <a:rPr lang="en-US" sz="1800" dirty="0"/>
              <a:t>13 Dec 2016 18:13:38.405	13 Dec 2016 18:49:31.167	</a:t>
            </a:r>
            <a:r>
              <a:rPr lang="en-US" sz="1800" dirty="0" smtClean="0"/>
              <a:t>2152.762</a:t>
            </a:r>
          </a:p>
          <a:p>
            <a:pPr marL="0" indent="0">
              <a:buNone/>
            </a:pPr>
            <a:r>
              <a:rPr lang="en-US" sz="1800" dirty="0" smtClean="0"/>
              <a:t>…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20 Feb 2017 16:38:03.280	20 Feb 2017 16:39:13.579	70.298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ground system to provide a </a:t>
            </a:r>
            <a:r>
              <a:rPr lang="en-US" u="sng" dirty="0" smtClean="0"/>
              <a:t>G</a:t>
            </a:r>
            <a:r>
              <a:rPr lang="en-US" dirty="0" smtClean="0"/>
              <a:t>raphical </a:t>
            </a:r>
            <a:r>
              <a:rPr lang="en-US" u="sng" dirty="0" smtClean="0"/>
              <a:t>U</a:t>
            </a:r>
            <a:r>
              <a:rPr lang="en-US" dirty="0" smtClean="0"/>
              <a:t>ser </a:t>
            </a:r>
            <a:r>
              <a:rPr lang="en-US" u="sng" dirty="0" smtClean="0"/>
              <a:t>I</a:t>
            </a:r>
            <a:r>
              <a:rPr lang="en-US" dirty="0" smtClean="0"/>
              <a:t>nterface (GUI) with EagleSat through a serial connection to the </a:t>
            </a:r>
            <a:r>
              <a:rPr lang="en-US" u="sng" dirty="0" smtClean="0"/>
              <a:t>T</a:t>
            </a:r>
            <a:r>
              <a:rPr lang="en-US" dirty="0" smtClean="0"/>
              <a:t>erminal </a:t>
            </a:r>
            <a:r>
              <a:rPr lang="en-US" u="sng" dirty="0" smtClean="0"/>
              <a:t>N</a:t>
            </a:r>
            <a:r>
              <a:rPr lang="en-US" dirty="0" smtClean="0"/>
              <a:t>ode </a:t>
            </a:r>
            <a:r>
              <a:rPr lang="en-US" u="sng" dirty="0"/>
              <a:t>C</a:t>
            </a:r>
            <a:r>
              <a:rPr lang="en-US" dirty="0" smtClean="0"/>
              <a:t>ontroller (TNC)</a:t>
            </a:r>
            <a:endParaRPr lang="en-US" dirty="0"/>
          </a:p>
          <a:p>
            <a:r>
              <a:rPr lang="en-US" dirty="0" smtClean="0"/>
              <a:t>View, save, observe and process data from EagleSat</a:t>
            </a:r>
          </a:p>
          <a:p>
            <a:r>
              <a:rPr lang="en-US" dirty="0" smtClean="0"/>
              <a:t>Send commands to EagleSat</a:t>
            </a:r>
            <a:endParaRPr lang="en-US" dirty="0"/>
          </a:p>
          <a:p>
            <a:r>
              <a:rPr lang="en-US" dirty="0" smtClean="0"/>
              <a:t>Transformational and Interactive Software Architecture</a:t>
            </a:r>
          </a:p>
          <a:p>
            <a:r>
              <a:rPr lang="en-US" u="sng" dirty="0" smtClean="0"/>
              <a:t>Mat</a:t>
            </a:r>
            <a:r>
              <a:rPr lang="en-US" dirty="0" smtClean="0"/>
              <a:t>rix </a:t>
            </a:r>
            <a:r>
              <a:rPr lang="en-US" u="sng" dirty="0" smtClean="0"/>
              <a:t>Lab</a:t>
            </a:r>
            <a:r>
              <a:rPr lang="en-US" dirty="0" smtClean="0"/>
              <a:t>oratories (MATLAB) chosen for all ground station software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Flowchart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286" t="9238" r="26642" b="54381"/>
          <a:stretch/>
        </p:blipFill>
        <p:spPr>
          <a:xfrm>
            <a:off x="1598542" y="1225231"/>
            <a:ext cx="6074721" cy="55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– Real Time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857" t="56667" r="7572" b="18952"/>
          <a:stretch/>
        </p:blipFill>
        <p:spPr>
          <a:xfrm>
            <a:off x="489857" y="1825625"/>
            <a:ext cx="8164285" cy="43513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09274" y="1825625"/>
            <a:ext cx="4415589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782</TotalTime>
  <Words>440</Words>
  <Application>Microsoft Office PowerPoint</Application>
  <PresentationFormat>On-screen Show (4:3)</PresentationFormat>
  <Paragraphs>97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EagleSat Flight Operations</vt:lpstr>
      <vt:lpstr>Subsystem Organization</vt:lpstr>
      <vt:lpstr>Flight Dynamics</vt:lpstr>
      <vt:lpstr>STK Analysis - Coverage</vt:lpstr>
      <vt:lpstr>STK – Coverage for EagleSat-1</vt:lpstr>
      <vt:lpstr>STK Analysis – Eclipse Summary</vt:lpstr>
      <vt:lpstr>Ground Software</vt:lpstr>
      <vt:lpstr>High Level Flowchart</vt:lpstr>
      <vt:lpstr>Use Case – Real Time</vt:lpstr>
      <vt:lpstr>Use Case – Playback</vt:lpstr>
      <vt:lpstr>Data Flow Diagram</vt:lpstr>
      <vt:lpstr>PowerPoint Presentation</vt:lpstr>
      <vt:lpstr>Progress Report</vt:lpstr>
      <vt:lpstr>Stretch Goals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</dc:creator>
  <cp:lastModifiedBy>Mo Sabliny</cp:lastModifiedBy>
  <cp:revision>43</cp:revision>
  <dcterms:created xsi:type="dcterms:W3CDTF">2014-04-01T22:02:56Z</dcterms:created>
  <dcterms:modified xsi:type="dcterms:W3CDTF">2015-04-07T22:48:53Z</dcterms:modified>
</cp:coreProperties>
</file>